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AE7-4976-45ED-B385-78987D5BF3E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F1B-3F4D-40AB-9880-EC8972DCC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AE7-4976-45ED-B385-78987D5BF3E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F1B-3F4D-40AB-9880-EC8972DCC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AE7-4976-45ED-B385-78987D5BF3E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F1B-3F4D-40AB-9880-EC8972DCC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AE7-4976-45ED-B385-78987D5BF3E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F1B-3F4D-40AB-9880-EC8972DCC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AE7-4976-45ED-B385-78987D5BF3E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F1B-3F4D-40AB-9880-EC8972DCC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AE7-4976-45ED-B385-78987D5BF3E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F1B-3F4D-40AB-9880-EC8972DCC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AE7-4976-45ED-B385-78987D5BF3E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F1B-3F4D-40AB-9880-EC8972DCC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AE7-4976-45ED-B385-78987D5BF3E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F1B-3F4D-40AB-9880-EC8972DCC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AE7-4976-45ED-B385-78987D5BF3E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F1B-3F4D-40AB-9880-EC8972DCC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AE7-4976-45ED-B385-78987D5BF3E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F1B-3F4D-40AB-9880-EC8972DCC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DAE7-4976-45ED-B385-78987D5BF3E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3F1B-3F4D-40AB-9880-EC8972DCC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CDAE7-4976-45ED-B385-78987D5BF3E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63F1B-3F4D-40AB-9880-EC8972DCC3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«Экзотические» </a:t>
            </a:r>
            <a:r>
              <a:rPr lang="ru-RU" sz="6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налоги</a:t>
            </a:r>
            <a:endParaRPr lang="ru-RU" sz="60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941168"/>
            <a:ext cx="4640560" cy="14150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Подготовила: </a:t>
            </a:r>
            <a:r>
              <a:rPr lang="ru-RU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Андреева Елена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ученица </a:t>
            </a:r>
            <a:r>
              <a:rPr lang="ru-RU" sz="1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10 А </a:t>
            </a:r>
            <a:r>
              <a:rPr lang="ru-RU" sz="1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класса 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социально-гуманитарного профиля</a:t>
            </a:r>
            <a:endParaRPr lang="ru-RU" sz="1800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r>
              <a:rPr lang="ru-RU" sz="1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МБОУ «СОШ №22</a:t>
            </a:r>
            <a:r>
              <a:rPr lang="ru-RU" sz="1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»</a:t>
            </a:r>
            <a:endParaRPr lang="ru-RU" sz="18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509120"/>
            <a:ext cx="8229600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Венецианские </a:t>
            </a:r>
            <a:r>
              <a:rPr lang="ru-RU" sz="1800" dirty="0"/>
              <a:t>власти славятся своей жадностью. Для пополнения </a:t>
            </a:r>
            <a:r>
              <a:rPr lang="ru-RU" sz="1800" dirty="0" smtClean="0"/>
              <a:t>государственной казны </a:t>
            </a:r>
            <a:r>
              <a:rPr lang="ru-RU" sz="1800" dirty="0"/>
              <a:t>они придумали налог на тень. С 1993 </a:t>
            </a:r>
            <a:r>
              <a:rPr lang="ru-RU" sz="1800" dirty="0" smtClean="0"/>
              <a:t>года за </a:t>
            </a:r>
            <a:r>
              <a:rPr lang="ru-RU" sz="1800" dirty="0"/>
              <a:t>тень, падающую на городскую землю, положено платить особый сбор. Это относится и к зданиям, и даже к зонтикам от уличных кафе. Впрочем, есть в итальянском законодательстве и приятный бонус. После уплаты налога за недвижимость в городской бюджет владельцу полагается бесплатное посещение городских музеев.</a:t>
            </a:r>
          </a:p>
        </p:txBody>
      </p:sp>
      <p:pic>
        <p:nvPicPr>
          <p:cNvPr id="22532" name="Picture 4" descr="Картинки по запросу тень от до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881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348261"/>
            <a:ext cx="8229600" cy="25097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Исполнительницы </a:t>
            </a:r>
            <a:r>
              <a:rPr lang="ru-RU" sz="1800" dirty="0"/>
              <a:t>танца живота в Египте издревле платили налоги. Если танцовщица выступала на улице, она обязана была уплатить специальный сбор правительству. Это правило действовало до тех пор, пока в 1834 году под давлением религиозных групп публичные танцы не были запрещены. В XX веке традиция продолжилась. Более того, исполнительницы танца живота стали одним из пяти главных источников египетского бюджета (после доходов от Суэцкого канала, туризма, экспорта нефти и хлопка). В 2008 году они уплатили в виде налогов </a:t>
            </a:r>
            <a:r>
              <a:rPr lang="ru-RU" sz="1800" dirty="0" smtClean="0"/>
              <a:t>$250 </a:t>
            </a:r>
            <a:r>
              <a:rPr lang="ru-RU" sz="1800" dirty="0"/>
              <a:t>млн.</a:t>
            </a:r>
          </a:p>
        </p:txBody>
      </p:sp>
      <p:pic>
        <p:nvPicPr>
          <p:cNvPr id="23554" name="Picture 2" descr="Картинки по запросу танец живо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210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481736"/>
            <a:ext cx="8229600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С </a:t>
            </a:r>
            <a:r>
              <a:rPr lang="ru-RU" sz="1800" dirty="0"/>
              <a:t>1986 года в США Нобелевская премия является предметом налогообложения. Служба внутренних доходов (IRS) берет сбор с примерно $1,5 </a:t>
            </a:r>
            <a:r>
              <a:rPr lang="ru-RU" sz="1800" dirty="0" err="1"/>
              <a:t>млн</a:t>
            </a:r>
            <a:r>
              <a:rPr lang="ru-RU" sz="1800" dirty="0"/>
              <a:t>, которые полагаются победителю. Причем это происходит даже в том случае, если лауреат премии жертвует ее на благотворительность. В России, кстати, российские и международные премии за выдающиеся достижения в науке и технике, образовании, культуре, литературе и искусстве специальным постановлением правительства освобождены от сборов. Тем не менее сумму премии необходимо указывать в налоговой декларации.</a:t>
            </a:r>
          </a:p>
        </p:txBody>
      </p:sp>
      <p:pic>
        <p:nvPicPr>
          <p:cNvPr id="24578" name="Picture 2" descr="Картинки по запросу нобелевская прем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651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48880"/>
            <a:ext cx="8229600" cy="132474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6000" dirty="0" smtClean="0">
                <a:latin typeface="Palatino Linotype" panose="02040502050505030304" pitchFamily="18" charset="0"/>
              </a:rPr>
              <a:t>Спасибо за внимание!!!</a:t>
            </a:r>
            <a:endParaRPr lang="ru-RU" sz="6000" dirty="0">
              <a:latin typeface="Palatino Linotype" panose="02040502050505030304" pitchFamily="18" charset="0"/>
            </a:endParaRPr>
          </a:p>
        </p:txBody>
      </p:sp>
      <p:pic>
        <p:nvPicPr>
          <p:cNvPr id="25602" name="Picture 2" descr="Картинки по запросу картинки на прозрачном фоне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632" y="3284984"/>
            <a:ext cx="3312368" cy="33123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229200"/>
            <a:ext cx="8229600" cy="11849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/>
              <a:t>      </a:t>
            </a:r>
            <a:r>
              <a:rPr lang="ru-RU" sz="1800" i="1" dirty="0" smtClean="0"/>
              <a:t>Налог </a:t>
            </a:r>
            <a:r>
              <a:rPr lang="ru-RU" sz="1800" i="1" dirty="0"/>
              <a:t>на дождь. Эта гениальная идея пришла в голову чиновникам из польского Вроцлава, которые ввели налог на использование дождевой канализации. Оплата составляет 6 польских гроши за каждый квадратный метр земли, на которой стоит здание. И не важно, идёт ли дождь, или нет.</a:t>
            </a:r>
            <a:endParaRPr lang="ru-RU" sz="1800" dirty="0"/>
          </a:p>
        </p:txBody>
      </p:sp>
      <p:pic>
        <p:nvPicPr>
          <p:cNvPr id="1026" name="Picture 2" descr="ТОП-10 самых экзотических налогов мир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25144"/>
            <a:ext cx="8229600" cy="180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i="1" dirty="0" smtClean="0"/>
              <a:t>       Налог </a:t>
            </a:r>
            <a:r>
              <a:rPr lang="ru-RU" sz="1800" i="1" dirty="0"/>
              <a:t>на «незаконное хранение наркотиков». Такое возможно только в США — обложить налогом то, что является незаконным. В 23-х американских штатах был введён налог на психотропные вещества, такие как марихуана, кокаин, </a:t>
            </a:r>
            <a:r>
              <a:rPr lang="ru-RU" sz="1800" i="1" dirty="0" err="1"/>
              <a:t>экстази</a:t>
            </a:r>
            <a:r>
              <a:rPr lang="ru-RU" sz="1800" i="1" dirty="0"/>
              <a:t> и другие наркотики. Дилеры могут заплатить его анонимно, а если попадутся </a:t>
            </a:r>
            <a:r>
              <a:rPr lang="ru-RU" sz="1800" i="1" dirty="0" smtClean="0"/>
              <a:t>и будут арестованы, </a:t>
            </a:r>
            <a:r>
              <a:rPr lang="ru-RU" sz="1800" i="1" dirty="0"/>
              <a:t>но </a:t>
            </a:r>
            <a:r>
              <a:rPr lang="ru-RU" sz="1800" i="1" dirty="0" smtClean="0"/>
              <a:t>покажут </a:t>
            </a:r>
            <a:r>
              <a:rPr lang="ru-RU" sz="1800" i="1" dirty="0"/>
              <a:t>подтверждение оплаты налога — суд будет к ним более снисходителен.</a:t>
            </a:r>
            <a:endParaRPr lang="ru-RU" sz="1800" dirty="0"/>
          </a:p>
        </p:txBody>
      </p:sp>
      <p:pic>
        <p:nvPicPr>
          <p:cNvPr id="15362" name="Picture 2" descr="ТОП-10 самых экзотических налогов мира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86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129808"/>
            <a:ext cx="8229600" cy="17281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i="1" dirty="0" smtClean="0"/>
              <a:t>       Китай </a:t>
            </a:r>
            <a:r>
              <a:rPr lang="ru-RU" i="1" dirty="0"/>
              <a:t>тоже отличился, введя налог на неформальные отношения. В мире растёт число пар, которые живут без брака, во Франции или в Швеции, например, их число достигает </a:t>
            </a:r>
            <a:r>
              <a:rPr lang="ru-RU" i="1" dirty="0" smtClean="0"/>
              <a:t>60% от </a:t>
            </a:r>
            <a:r>
              <a:rPr lang="ru-RU" i="1" dirty="0"/>
              <a:t>общего числа всех пар. Однако, чиновникам в китайском </a:t>
            </a:r>
            <a:r>
              <a:rPr lang="ru-RU" i="1" dirty="0" err="1"/>
              <a:t>Тяньцзинь</a:t>
            </a:r>
            <a:r>
              <a:rPr lang="ru-RU" i="1" dirty="0"/>
              <a:t> такие отношения явно пришлись не по нраву, поэтому в 1996 году они ввели налог в размере 120 евро в год для пар, которые официально не зарегистрировали свои отношения.</a:t>
            </a:r>
            <a:endParaRPr lang="ru-RU" dirty="0"/>
          </a:p>
        </p:txBody>
      </p:sp>
      <p:pic>
        <p:nvPicPr>
          <p:cNvPr id="16386" name="Picture 2" descr="http://cdn1.fullpicture.ru/wp-content/uploads/2015/07/TOP-10-samyh-ekzoticheskih-nalogov-mir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229200"/>
            <a:ext cx="8229600" cy="10409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i="1" dirty="0" smtClean="0"/>
              <a:t>       Налоги </a:t>
            </a:r>
            <a:r>
              <a:rPr lang="ru-RU" sz="1800" i="1" dirty="0"/>
              <a:t>на татуировки и </a:t>
            </a:r>
            <a:r>
              <a:rPr lang="ru-RU" sz="1800" i="1" dirty="0" err="1"/>
              <a:t>пирсинг</a:t>
            </a:r>
            <a:r>
              <a:rPr lang="ru-RU" sz="1800" i="1" dirty="0"/>
              <a:t>. Этот налог был введён в 2005 году в американском штате Арканзас, после чего и так дорогие услуги по нанесению татуировок подорожали на 6 процентов. Такое решение было принято в рамках кампании против непрофессиональных салонов тату и </a:t>
            </a:r>
            <a:r>
              <a:rPr lang="ru-RU" sz="1800" i="1" dirty="0" err="1"/>
              <a:t>пирсинга</a:t>
            </a:r>
            <a:r>
              <a:rPr lang="ru-RU" sz="1800" i="1" dirty="0"/>
              <a:t>, в которых можно заразиться ВИЧ.</a:t>
            </a:r>
            <a:endParaRPr lang="ru-RU" sz="1800" dirty="0"/>
          </a:p>
        </p:txBody>
      </p:sp>
      <p:pic>
        <p:nvPicPr>
          <p:cNvPr id="17410" name="Picture 2" descr="Картинки по запросу картинки девушка в та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013176"/>
            <a:ext cx="8229600" cy="154503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i="1" dirty="0" smtClean="0"/>
              <a:t>       В </a:t>
            </a:r>
            <a:r>
              <a:rPr lang="ru-RU" i="1" dirty="0"/>
              <a:t>Германии очень интересная, если не сказать странная, система налогообложения. Немецкое национальное блюдо — жареные колбаски — облагаются разными ставками НДС в зависимости от того… едите вы их стоя или сидя. На колбаски, употребляемые стоя, действует 7-процентная ставка НДС, а сидя — 19 процентов. Вот такое вот колбасное европейское неравноправие…</a:t>
            </a:r>
            <a:endParaRPr lang="ru-RU" dirty="0"/>
          </a:p>
        </p:txBody>
      </p:sp>
      <p:pic>
        <p:nvPicPr>
          <p:cNvPr id="18434" name="Picture 2" descr="ТОП-10 самых экзотических налогов мира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97152"/>
            <a:ext cx="8219256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/>
              <a:t>       Налог </a:t>
            </a:r>
            <a:r>
              <a:rPr lang="ru-RU" sz="1800" i="1" dirty="0"/>
              <a:t>на мир. Хотя на территории Гвинеи уже давно не ведутся какие-либо военные действия, жители этой бедной страны обязаны платить налог на мир. Учитывая, что большинство жителей Гвинеи живёт за чертой бедности, а стоимость килограмма кофе там составляет всего пол евро, годовая квота в размере 17 евро, подлежащая уплате, это огромные деньги.</a:t>
            </a:r>
            <a:endParaRPr lang="ru-RU" sz="1800" dirty="0"/>
          </a:p>
        </p:txBody>
      </p:sp>
      <p:pic>
        <p:nvPicPr>
          <p:cNvPr id="19458" name="Picture 2" descr="ТОП-10 самых экзотических налогов мира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201816"/>
            <a:ext cx="7560840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/>
              <a:t>       Налог </a:t>
            </a:r>
            <a:r>
              <a:rPr lang="ru-RU" sz="1800" i="1" dirty="0"/>
              <a:t>на собак. Этот налог в Польше был упразднён ещё в начале 2008 года. Однако, по прошествии нескольких лет, чиновники в Кракове вновь вернулись к идее налогообложения четвероногих друзей человека, введя налог на собак в размере, примерно, 10 долларов в год.</a:t>
            </a:r>
            <a:endParaRPr lang="ru-RU" sz="1800" dirty="0"/>
          </a:p>
        </p:txBody>
      </p:sp>
      <p:pic>
        <p:nvPicPr>
          <p:cNvPr id="20482" name="Picture 2" descr="ТОП-10 самых экзотических налогов мира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869160"/>
            <a:ext cx="8229600" cy="16561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i="1" dirty="0" smtClean="0"/>
              <a:t>       Налог </a:t>
            </a:r>
            <a:r>
              <a:rPr lang="ru-RU" sz="1800" i="1" dirty="0"/>
              <a:t>после смерти… К счастью, налог касается живых, а не мёртвых. Власти немецкого Эссен решили, что налогами стоит обложить и родственников умерших, </a:t>
            </a:r>
            <a:r>
              <a:rPr lang="ru-RU" sz="1800" i="1" dirty="0" smtClean="0"/>
              <a:t>которые </a:t>
            </a:r>
            <a:r>
              <a:rPr lang="ru-RU" sz="1800" i="1" dirty="0"/>
              <a:t>покупают цветы и венки на могилы своих близких. И хотя </a:t>
            </a:r>
            <a:r>
              <a:rPr lang="ru-RU" sz="1800" i="1" dirty="0" smtClean="0"/>
              <a:t>налог должны </a:t>
            </a:r>
            <a:r>
              <a:rPr lang="ru-RU" sz="1800" i="1" dirty="0"/>
              <a:t>платить продавцы венков и цветов, всем известно, что он включён в цену товара. Ставка налога составляет 3,80 евро за квадратный метр площади, на которой продаются надгробные цветы.</a:t>
            </a:r>
            <a:endParaRPr lang="ru-RU" sz="1800" dirty="0"/>
          </a:p>
        </p:txBody>
      </p:sp>
      <p:pic>
        <p:nvPicPr>
          <p:cNvPr id="21506" name="Picture 2" descr="ТОП-10 самых экзотических налогов мира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776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«Экзотические» налоги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Экзотические налоги</dc:title>
  <dc:creator>дом</dc:creator>
  <cp:lastModifiedBy>Директор</cp:lastModifiedBy>
  <cp:revision>5</cp:revision>
  <dcterms:created xsi:type="dcterms:W3CDTF">2017-04-23T16:11:57Z</dcterms:created>
  <dcterms:modified xsi:type="dcterms:W3CDTF">2017-04-28T10:42:22Z</dcterms:modified>
</cp:coreProperties>
</file>